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0"/>
    <p:restoredTop sz="79940"/>
  </p:normalViewPr>
  <p:slideViewPr>
    <p:cSldViewPr snapToGrid="0" snapToObjects="1">
      <p:cViewPr varScale="1">
        <p:scale>
          <a:sx n="90" d="100"/>
          <a:sy n="90" d="100"/>
        </p:scale>
        <p:origin x="14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A517A-2AF0-B546-86CB-FB4C4CC85D70}" type="datetimeFigureOut">
              <a:rPr kumimoji="1" lang="zh-CN" altLang="en-US" smtClean="0"/>
              <a:t>2020/2/8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A5C37-EC92-484C-9DEC-7CC4F095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52839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Hello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everyone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I’m</a:t>
            </a:r>
            <a:r>
              <a:rPr kumimoji="1" lang="zh-CN" altLang="en-US" dirty="0"/>
              <a:t> </a:t>
            </a:r>
            <a:r>
              <a:rPr kumimoji="1" lang="en-US" altLang="zh-CN" dirty="0"/>
              <a:t>Binging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Wang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Sogou,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my</a:t>
            </a:r>
            <a:r>
              <a:rPr kumimoji="1" lang="zh-CN" altLang="en-US" dirty="0"/>
              <a:t> </a:t>
            </a:r>
            <a:r>
              <a:rPr kumimoji="1" lang="en-US" altLang="zh-CN" dirty="0"/>
              <a:t>spotlight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poster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presentation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ReCO,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Chinese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comprehension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opinion.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5C37-EC92-484C-9DEC-7CC4F09587AC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87348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Previous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comprehension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essentially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development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comprehension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datasets.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introduction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MCTest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several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proposed,</a:t>
            </a:r>
            <a:r>
              <a:rPr kumimoji="1" lang="zh-CN" altLang="en-US" dirty="0"/>
              <a:t> </a:t>
            </a:r>
            <a:r>
              <a:rPr kumimoji="1" lang="en-US" altLang="zh-CN" dirty="0"/>
              <a:t>such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babi,Squad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microsoft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marco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baidu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dureader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et.al</a:t>
            </a:r>
            <a:r>
              <a:rPr kumimoji="1" lang="en-US" altLang="zh-CN" dirty="0"/>
              <a:t>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5C37-EC92-484C-9DEC-7CC4F09587AC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67014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However,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limitations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previous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comprehension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dataset,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all,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previous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context,</a:t>
            </a:r>
            <a:r>
              <a:rPr kumimoji="1" lang="zh-CN" altLang="en-US" dirty="0"/>
              <a:t> </a:t>
            </a:r>
            <a:r>
              <a:rPr kumimoji="1" lang="en-US" altLang="zh-CN" dirty="0"/>
              <a:t>such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paragraph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document,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contains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</a:t>
            </a:r>
            <a:r>
              <a:rPr kumimoji="1" lang="zh-CN" altLang="en-US" dirty="0"/>
              <a:t> </a:t>
            </a:r>
            <a:r>
              <a:rPr kumimoji="1" lang="en-US" altLang="zh-CN" dirty="0"/>
              <a:t>irrelevant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information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question,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sometimes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limit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MRC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information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retrieval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Secondly,</a:t>
            </a:r>
            <a:r>
              <a:rPr kumimoji="1" lang="zh-CN" altLang="en-US" dirty="0"/>
              <a:t> </a:t>
            </a:r>
            <a:r>
              <a:rPr kumimoji="1" lang="en-US" altLang="zh-CN" dirty="0"/>
              <a:t>most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previous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heavily</a:t>
            </a:r>
            <a:r>
              <a:rPr kumimoji="1" lang="zh-CN" altLang="en-US" dirty="0"/>
              <a:t> </a:t>
            </a:r>
            <a:r>
              <a:rPr kumimoji="1" lang="en-US" altLang="zh-CN" dirty="0"/>
              <a:t>built</a:t>
            </a:r>
            <a:r>
              <a:rPr kumimoji="1" lang="zh-CN" altLang="en-US" dirty="0"/>
              <a:t> </a:t>
            </a:r>
            <a:r>
              <a:rPr kumimoji="1" lang="en-US" altLang="zh-CN" dirty="0"/>
              <a:t>upon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facoid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questions,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context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dereived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Wikipedia.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5C37-EC92-484C-9DEC-7CC4F09587AC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7214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paper,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present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reco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lang="en" altLang="zh-CN" sz="1200" dirty="0">
                <a:latin typeface="Helvetica" pitchFamily="2" charset="0"/>
              </a:rPr>
              <a:t>A Large Scale Chinese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" altLang="zh-CN" sz="1200" dirty="0">
                <a:latin typeface="Helvetica" pitchFamily="2" charset="0"/>
              </a:rPr>
              <a:t>Reading Comprehension Dataset on Opinion</a:t>
            </a:r>
            <a:r>
              <a:rPr lang="en-US" altLang="zh-CN" sz="1200" dirty="0">
                <a:latin typeface="Helvetica" pitchFamily="2" charset="0"/>
              </a:rPr>
              <a:t>.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ReCO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is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opinion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based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MRC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datasets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which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contains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both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factoid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and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non-factoid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questions,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and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the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dataset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is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purely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human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annotated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which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contains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both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nearly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300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thousands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questions.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And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what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makes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ReCO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most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different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from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previous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 err="1">
                <a:latin typeface="Helvetica" pitchFamily="2" charset="0"/>
              </a:rPr>
              <a:t>mrc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dataset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is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that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in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addition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to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the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context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document,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we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also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ask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the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 err="1">
                <a:latin typeface="Helvetica" pitchFamily="2" charset="0"/>
              </a:rPr>
              <a:t>annotater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to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extract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the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supporting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evidence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for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each</a:t>
            </a:r>
            <a:r>
              <a:rPr lang="zh-CN" altLang="en-US" sz="1200" dirty="0">
                <a:latin typeface="Helvetica" pitchFamily="2" charset="0"/>
              </a:rPr>
              <a:t> </a:t>
            </a:r>
            <a:r>
              <a:rPr lang="en-US" altLang="zh-CN" sz="1200" dirty="0">
                <a:latin typeface="Helvetica" pitchFamily="2" charset="0"/>
              </a:rPr>
              <a:t>question.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5C37-EC92-484C-9DEC-7CC4F09587AC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99872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workflow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collection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questions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real-world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issued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Sogou</a:t>
            </a:r>
            <a:r>
              <a:rPr kumimoji="1" lang="zh-CN" altLang="en-US" dirty="0"/>
              <a:t> </a:t>
            </a:r>
            <a:r>
              <a:rPr kumimoji="1" lang="en-US" altLang="zh-CN" dirty="0"/>
              <a:t>search</a:t>
            </a:r>
            <a:r>
              <a:rPr kumimoji="1" lang="zh-CN" altLang="en-US" dirty="0"/>
              <a:t> </a:t>
            </a:r>
            <a:r>
              <a:rPr kumimoji="1" lang="en-US" altLang="zh-CN" dirty="0"/>
              <a:t>engine.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5C37-EC92-484C-9DEC-7CC4F09587AC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0716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contains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requires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deeper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reasoning.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5C37-EC92-484C-9DEC-7CC4F09587AC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0988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Experimental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current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sota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models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strives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good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5C37-EC92-484C-9DEC-7CC4F09587AC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8618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found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url.Thank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5C37-EC92-484C-9DEC-7CC4F09587AC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48409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59632-4870-6D46-B95C-7AD0F4697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1C7C18B-579F-5041-9D3F-0C33585BD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B81A238-12AA-FA48-9E21-C8910336B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89357-A503-4F4E-AAA3-C6D3CAAE1A0A}" type="datetimeFigureOut">
              <a:rPr kumimoji="1" lang="zh-CN" altLang="en-US" smtClean="0"/>
              <a:t>2020/2/8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D90C9B-7CC9-4D49-9BA3-1EB26B638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E1E8E9-0416-BE45-9821-5A59A559F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E64-2805-1747-A194-3350547A99B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91835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460ABA-043E-FE42-8090-794611C80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37E41E-5216-244C-8583-B85FEA56D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C593B0-FB99-054D-BE0D-635381711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89357-A503-4F4E-AAA3-C6D3CAAE1A0A}" type="datetimeFigureOut">
              <a:rPr kumimoji="1" lang="zh-CN" altLang="en-US" smtClean="0"/>
              <a:t>2020/2/8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6BB158-C57B-2A41-B4BB-9AD79DF7E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3E7DAF-12A1-F64E-A855-D6D767503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E64-2805-1747-A194-3350547A99B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61315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37661A-B690-2F41-A0A6-033DB587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D9ACA65-B2D5-EE44-8815-55B051B7B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291FCE-45CD-3446-A95D-E65030861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89357-A503-4F4E-AAA3-C6D3CAAE1A0A}" type="datetimeFigureOut">
              <a:rPr kumimoji="1" lang="zh-CN" altLang="en-US" smtClean="0"/>
              <a:t>2020/2/8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36A994-5981-A149-B7A8-22A0886C1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858F44-1244-9640-95BC-33D741627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E64-2805-1747-A194-3350547A99B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92827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08A93B-14C3-034A-AE2C-89691AF97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357C5B-05C7-554D-8D9E-0AD7D41C6A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7F529B3-C483-BC4E-BF6F-9B9E28FB3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B040783-C41B-F24B-B350-3C8C9586F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89357-A503-4F4E-AAA3-C6D3CAAE1A0A}" type="datetimeFigureOut">
              <a:rPr kumimoji="1" lang="zh-CN" altLang="en-US" smtClean="0"/>
              <a:t>2020/2/8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5010980-58B2-994A-8A13-E3AF45B82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2674D79-4840-5E44-97F5-5C010FDE1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E64-2805-1747-A194-3350547A99B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6464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5DD885-62AE-5A4C-8B6C-7A3C2665C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28B02E-8628-1B49-A8CF-15B27F54D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DEEC0FE-AE6D-6548-AA7C-67FB4605AD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415B3D2-B396-C148-BC0C-C32A8FD5C9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AF02B35-B06B-BB42-B77B-8429B73A6A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16357E1-99C2-304F-86CD-052B5D8A4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89357-A503-4F4E-AAA3-C6D3CAAE1A0A}" type="datetimeFigureOut">
              <a:rPr kumimoji="1" lang="zh-CN" altLang="en-US" smtClean="0"/>
              <a:t>2020/2/8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845D075-4C11-0F4D-BAAA-F8EC9074E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6B4280C-8C82-1341-8850-5DBC008AB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E64-2805-1747-A194-3350547A99B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61140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655AFB-DECC-4A49-8D12-DDCFD301B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0B31CA0-BF2A-5345-83ED-073BDC760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89357-A503-4F4E-AAA3-C6D3CAAE1A0A}" type="datetimeFigureOut">
              <a:rPr kumimoji="1" lang="zh-CN" altLang="en-US" smtClean="0"/>
              <a:t>2020/2/8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9401119-785A-004B-BD1A-5DF2F6EFC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2DFDD86-C166-EA4B-AED5-1D19D7E75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E64-2805-1747-A194-3350547A99B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1950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3B27924-87D6-1A45-8923-ED12CE059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89357-A503-4F4E-AAA3-C6D3CAAE1A0A}" type="datetimeFigureOut">
              <a:rPr kumimoji="1" lang="zh-CN" altLang="en-US" smtClean="0"/>
              <a:t>2020/2/8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C882502-B226-9746-A4E6-FEB346FB8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94FFD0-BE95-EC40-A8B1-088529FD5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E64-2805-1747-A194-3350547A99B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0176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B3B459-E799-5345-9548-2D3DF26F8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484A4E-B059-364C-A212-D4A4B872F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68C6741-F62E-1546-8271-97E47206B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876C242-C804-9546-9BEC-20E7042BF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89357-A503-4F4E-AAA3-C6D3CAAE1A0A}" type="datetimeFigureOut">
              <a:rPr kumimoji="1" lang="zh-CN" altLang="en-US" smtClean="0"/>
              <a:t>2020/2/8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1ACCE6-1C8F-E44E-9DCC-4ACDEF63F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876D3F3-B90C-964B-AA2B-FC7E8B87D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E64-2805-1747-A194-3350547A99B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4399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ADC5E0-84F5-C444-B966-44E2DB2CB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FBBEDA0-7FFC-6444-B5D2-266B915207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94E631A-D256-384C-AD4F-97D0AB012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2324F20-328D-B343-A7B9-3F889CC85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89357-A503-4F4E-AAA3-C6D3CAAE1A0A}" type="datetimeFigureOut">
              <a:rPr kumimoji="1" lang="zh-CN" altLang="en-US" smtClean="0"/>
              <a:t>2020/2/8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7412D7A-F574-1446-A47D-C4D4BB10F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015D0AD-0948-494C-A8D0-81AA787AC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E64-2805-1747-A194-3350547A99B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6501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31657D-DCED-4C45-87E6-D1628438A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EC06BF1-95D4-6C4D-995A-CBA30B1573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F5F2FD-C291-3746-AFC6-48F37744A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89357-A503-4F4E-AAA3-C6D3CAAE1A0A}" type="datetimeFigureOut">
              <a:rPr kumimoji="1" lang="zh-CN" altLang="en-US" smtClean="0"/>
              <a:t>2020/2/8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72A6CF-E50F-6A4D-911A-C4CD8FC11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BF0471-34B3-6342-BE45-02ACDC643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E64-2805-1747-A194-3350547A99B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913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9276F38-4959-5644-8933-FC49E31DF5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555F79-251D-0942-BA87-C0E3F32D5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7549AD-F7B6-804A-917E-5FEBFDB3C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89357-A503-4F4E-AAA3-C6D3CAAE1A0A}" type="datetimeFigureOut">
              <a:rPr kumimoji="1" lang="zh-CN" altLang="en-US" smtClean="0"/>
              <a:t>2020/2/8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3E053AF-15DD-184D-8BB3-978CDC062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9130BA-4379-7845-9C5B-19FC9E9D5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E64-2805-1747-A194-3350547A99B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8876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9754947-2C59-A946-BF56-A4A5CA3A4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E818890-9DBB-214E-A135-BEAEA54BE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51547F-F158-7343-A6C7-41DE44D18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89357-A503-4F4E-AAA3-C6D3CAAE1A0A}" type="datetimeFigureOut">
              <a:rPr kumimoji="1" lang="zh-CN" altLang="en-US" smtClean="0"/>
              <a:t>2020/2/8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F0542F-F8CE-5945-82B8-A1C3B0F40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994794-278A-1E46-91BE-DFC1DFAF4C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F9E64-2805-1747-A194-3350547A99B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5787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tiff"/><Relationship Id="rId5" Type="http://schemas.openxmlformats.org/officeDocument/2006/relationships/image" Target="../media/image1.tif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2.tiff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2.tif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2.tiff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5.png"/><Relationship Id="rId5" Type="http://schemas.openxmlformats.org/officeDocument/2006/relationships/image" Target="../media/image2.tiff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hyperlink" Target="https://github.com/benywon/ReCO" TargetMode="External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970E5DB6-64AF-1245-9D00-4D674EE930A4}"/>
              </a:ext>
            </a:extLst>
          </p:cNvPr>
          <p:cNvSpPr/>
          <p:nvPr/>
        </p:nvSpPr>
        <p:spPr>
          <a:xfrm>
            <a:off x="1900050" y="1146404"/>
            <a:ext cx="761208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sz="4000" dirty="0">
                <a:effectLst/>
                <a:latin typeface="Helvetica" pitchFamily="2" charset="0"/>
              </a:rPr>
              <a:t>ReCO: </a:t>
            </a:r>
          </a:p>
          <a:p>
            <a:pPr algn="ctr"/>
            <a:r>
              <a:rPr lang="en" altLang="zh-CN" sz="4000" dirty="0">
                <a:effectLst/>
                <a:latin typeface="Helvetica" pitchFamily="2" charset="0"/>
              </a:rPr>
              <a:t>A Large Scale Chinese</a:t>
            </a:r>
          </a:p>
          <a:p>
            <a:pPr algn="ctr"/>
            <a:r>
              <a:rPr lang="en" altLang="zh-CN" sz="4000" dirty="0">
                <a:effectLst/>
                <a:latin typeface="Helvetica" pitchFamily="2" charset="0"/>
              </a:rPr>
              <a:t>Reading Comprehension Dataset on Opinion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E59597-10E5-E348-896C-9B07CE9E9EC2}"/>
              </a:ext>
            </a:extLst>
          </p:cNvPr>
          <p:cNvSpPr txBox="1"/>
          <p:nvPr/>
        </p:nvSpPr>
        <p:spPr>
          <a:xfrm>
            <a:off x="831272" y="4061359"/>
            <a:ext cx="101534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altLang="zh-CN" sz="2000" b="1" dirty="0" err="1"/>
              <a:t>BingningWang</a:t>
            </a:r>
            <a:r>
              <a:rPr lang="en" altLang="zh-CN" sz="2000" dirty="0"/>
              <a:t>, Ting Yao, Qi Zhang</a:t>
            </a:r>
            <a:r>
              <a:rPr lang="en-US" altLang="zh-CN" sz="2000" dirty="0"/>
              <a:t>,</a:t>
            </a:r>
            <a:r>
              <a:rPr lang="zh-CN" altLang="en-US" sz="2000" dirty="0"/>
              <a:t> </a:t>
            </a:r>
            <a:endParaRPr lang="en-US" altLang="zh-CN" sz="2000" dirty="0"/>
          </a:p>
          <a:p>
            <a:pPr algn="ctr"/>
            <a:r>
              <a:rPr lang="en" altLang="zh-CN" sz="2000" dirty="0" err="1"/>
              <a:t>Jingfang</a:t>
            </a:r>
            <a:r>
              <a:rPr lang="en" altLang="zh-CN" sz="2000" dirty="0"/>
              <a:t> Xu, </a:t>
            </a:r>
            <a:r>
              <a:rPr lang="en" altLang="zh-CN" sz="2000" dirty="0" err="1"/>
              <a:t>Xiaochuan</a:t>
            </a:r>
            <a:r>
              <a:rPr lang="en" altLang="zh-CN" sz="2000" dirty="0"/>
              <a:t> Wang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F6B7B1D-F6CC-1B44-B803-C0F11713CBCC}"/>
              </a:ext>
            </a:extLst>
          </p:cNvPr>
          <p:cNvSpPr txBox="1"/>
          <p:nvPr/>
        </p:nvSpPr>
        <p:spPr>
          <a:xfrm>
            <a:off x="4387931" y="4886947"/>
            <a:ext cx="2636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Sogou</a:t>
            </a:r>
            <a:endParaRPr kumimoji="1" lang="zh-CN" altLang="en-US" sz="24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8ECE120-E1DA-7B4F-BEB6-18CC4DDD9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21613"/>
            <a:ext cx="3859481" cy="104349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C54DDDA-E253-F64A-B450-38698073B3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0414" y="5925704"/>
            <a:ext cx="3263900" cy="825500"/>
          </a:xfrm>
          <a:prstGeom prst="rect">
            <a:avLst/>
          </a:prstGeom>
        </p:spPr>
      </p:pic>
      <p:pic>
        <p:nvPicPr>
          <p:cNvPr id="9" name="音频 8">
            <a:hlinkClick r:id="" action="ppaction://media"/>
            <a:extLst>
              <a:ext uri="{FF2B5EF4-FFF2-40B4-BE49-F238E27FC236}">
                <a16:creationId xmlns:a16="http://schemas.microsoft.com/office/drawing/2014/main" id="{6E3A02F8-B521-EA4E-8445-E21FA2E2CE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935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96"/>
    </mc:Choice>
    <mc:Fallback>
      <p:transition spd="slow" advTm="10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BD9CB83-31D8-9C46-AD30-71F194B3D30F}"/>
              </a:ext>
            </a:extLst>
          </p:cNvPr>
          <p:cNvSpPr txBox="1"/>
          <p:nvPr/>
        </p:nvSpPr>
        <p:spPr>
          <a:xfrm>
            <a:off x="118753" y="95002"/>
            <a:ext cx="9512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/>
              <a:t>Machine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reading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comprehension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dataset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time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flow</a:t>
            </a:r>
            <a:endParaRPr kumimoji="1" lang="zh-CN" altLang="en-US" sz="2800" b="1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F1ED3BA-A8B2-F449-A193-54A5D1F1E957}"/>
              </a:ext>
            </a:extLst>
          </p:cNvPr>
          <p:cNvSpPr txBox="1"/>
          <p:nvPr/>
        </p:nvSpPr>
        <p:spPr>
          <a:xfrm>
            <a:off x="862261" y="2656713"/>
            <a:ext cx="1104406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MCTest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	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5D500DB-1E5F-AF44-BA7B-7B4239317EB6}"/>
              </a:ext>
            </a:extLst>
          </p:cNvPr>
          <p:cNvSpPr txBox="1"/>
          <p:nvPr/>
        </p:nvSpPr>
        <p:spPr>
          <a:xfrm>
            <a:off x="2279194" y="2656713"/>
            <a:ext cx="1706089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bioProcess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	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B2894FC-CD9C-CD40-BCAE-96B79D25AAA0}"/>
              </a:ext>
            </a:extLst>
          </p:cNvPr>
          <p:cNvSpPr txBox="1"/>
          <p:nvPr/>
        </p:nvSpPr>
        <p:spPr>
          <a:xfrm>
            <a:off x="3745797" y="2111231"/>
            <a:ext cx="2094014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zh-CN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bAbi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CNN/</a:t>
            </a:r>
            <a:r>
              <a:rPr kumimoji="1" lang="en-US" altLang="zh-CN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DailyMail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en-US" altLang="zh-CN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ChildrenBookTest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72A2647-1F2F-A44F-BD10-06CD3CCA6F8E}"/>
              </a:ext>
            </a:extLst>
          </p:cNvPr>
          <p:cNvSpPr txBox="1"/>
          <p:nvPr/>
        </p:nvSpPr>
        <p:spPr>
          <a:xfrm>
            <a:off x="5748954" y="1704065"/>
            <a:ext cx="1931719" cy="23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kumimoji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dirty="0"/>
              <a:t>SQuAD	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MSMARCO</a:t>
            </a:r>
          </a:p>
          <a:p>
            <a:pPr>
              <a:lnSpc>
                <a:spcPct val="150000"/>
              </a:lnSpc>
            </a:pPr>
            <a:r>
              <a:rPr lang="en-US" altLang="zh-CN" dirty="0" err="1"/>
              <a:t>NewsQA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LAMBDA</a:t>
            </a:r>
          </a:p>
          <a:p>
            <a:r>
              <a:rPr lang="en" altLang="zh-CN" dirty="0"/>
              <a:t>Who did</a:t>
            </a:r>
            <a:r>
              <a:rPr lang="zh-CN" altLang="en-US" dirty="0"/>
              <a:t> </a:t>
            </a:r>
            <a:r>
              <a:rPr lang="en" altLang="zh-CN" dirty="0"/>
              <a:t>what</a:t>
            </a:r>
            <a:endParaRPr lang="zh-CN" altLang="en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581D03D-5A81-BF4C-B8A8-22AC28F2AAD7}"/>
              </a:ext>
            </a:extLst>
          </p:cNvPr>
          <p:cNvSpPr txBox="1"/>
          <p:nvPr/>
        </p:nvSpPr>
        <p:spPr>
          <a:xfrm>
            <a:off x="7406430" y="1445706"/>
            <a:ext cx="1710046" cy="2951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kumimoji="1"/>
            </a:lvl1pPr>
          </a:lstStyle>
          <a:p>
            <a:pPr>
              <a:lnSpc>
                <a:spcPct val="150000"/>
              </a:lnSpc>
            </a:pPr>
            <a:r>
              <a:rPr lang="en-US" altLang="zh-CN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SearchQA</a:t>
            </a:r>
            <a:endParaRPr lang="en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TrivaQA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NarrativeQA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CLOZE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RACE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SCT</a:t>
            </a:r>
            <a:endParaRPr lang="zh-CN" altLang="e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燕尾形 9">
            <a:extLst>
              <a:ext uri="{FF2B5EF4-FFF2-40B4-BE49-F238E27FC236}">
                <a16:creationId xmlns:a16="http://schemas.microsoft.com/office/drawing/2014/main" id="{9BE68F85-7563-3D41-8757-E46EBF99E791}"/>
              </a:ext>
            </a:extLst>
          </p:cNvPr>
          <p:cNvSpPr/>
          <p:nvPr/>
        </p:nvSpPr>
        <p:spPr>
          <a:xfrm>
            <a:off x="438706" y="4360329"/>
            <a:ext cx="1615043" cy="58189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2013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燕尾形 10">
            <a:extLst>
              <a:ext uri="{FF2B5EF4-FFF2-40B4-BE49-F238E27FC236}">
                <a16:creationId xmlns:a16="http://schemas.microsoft.com/office/drawing/2014/main" id="{2AA9995C-3E41-0B4F-B30A-55A1E061CACF}"/>
              </a:ext>
            </a:extLst>
          </p:cNvPr>
          <p:cNvSpPr/>
          <p:nvPr/>
        </p:nvSpPr>
        <p:spPr>
          <a:xfrm>
            <a:off x="2193097" y="4360328"/>
            <a:ext cx="1615043" cy="581891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2014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燕尾形 11">
            <a:extLst>
              <a:ext uri="{FF2B5EF4-FFF2-40B4-BE49-F238E27FC236}">
                <a16:creationId xmlns:a16="http://schemas.microsoft.com/office/drawing/2014/main" id="{FC7434F3-4E4B-3B49-8176-8775F6E2C1D3}"/>
              </a:ext>
            </a:extLst>
          </p:cNvPr>
          <p:cNvSpPr/>
          <p:nvPr/>
        </p:nvSpPr>
        <p:spPr>
          <a:xfrm>
            <a:off x="3985282" y="4360327"/>
            <a:ext cx="1615043" cy="581891"/>
          </a:xfrm>
          <a:prstGeom prst="chevr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2015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燕尾形 12">
            <a:extLst>
              <a:ext uri="{FF2B5EF4-FFF2-40B4-BE49-F238E27FC236}">
                <a16:creationId xmlns:a16="http://schemas.microsoft.com/office/drawing/2014/main" id="{B0995878-FB54-2A4E-97EA-314281AB9B5D}"/>
              </a:ext>
            </a:extLst>
          </p:cNvPr>
          <p:cNvSpPr/>
          <p:nvPr/>
        </p:nvSpPr>
        <p:spPr>
          <a:xfrm>
            <a:off x="5907293" y="4360326"/>
            <a:ext cx="1615043" cy="581891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2016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燕尾形 13">
            <a:extLst>
              <a:ext uri="{FF2B5EF4-FFF2-40B4-BE49-F238E27FC236}">
                <a16:creationId xmlns:a16="http://schemas.microsoft.com/office/drawing/2014/main" id="{101F2975-E3D6-9445-AA9A-F0892F79B969}"/>
              </a:ext>
            </a:extLst>
          </p:cNvPr>
          <p:cNvSpPr/>
          <p:nvPr/>
        </p:nvSpPr>
        <p:spPr>
          <a:xfrm>
            <a:off x="7533098" y="4360325"/>
            <a:ext cx="1615043" cy="581891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2017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燕尾形 14">
            <a:extLst>
              <a:ext uri="{FF2B5EF4-FFF2-40B4-BE49-F238E27FC236}">
                <a16:creationId xmlns:a16="http://schemas.microsoft.com/office/drawing/2014/main" id="{2BC2B9AC-1620-1242-B9AE-997DFDA7A2C9}"/>
              </a:ext>
            </a:extLst>
          </p:cNvPr>
          <p:cNvSpPr/>
          <p:nvPr/>
        </p:nvSpPr>
        <p:spPr>
          <a:xfrm>
            <a:off x="9144183" y="4360324"/>
            <a:ext cx="2054436" cy="581891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2018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15EB481-A46D-3340-ADC2-A880BDA9E059}"/>
              </a:ext>
            </a:extLst>
          </p:cNvPr>
          <p:cNvSpPr txBox="1"/>
          <p:nvPr/>
        </p:nvSpPr>
        <p:spPr>
          <a:xfrm>
            <a:off x="9068784" y="1565566"/>
            <a:ext cx="2123708" cy="253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kumimoji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dirty="0"/>
              <a:t>ARC</a:t>
            </a:r>
          </a:p>
          <a:p>
            <a:pPr>
              <a:lnSpc>
                <a:spcPct val="150000"/>
              </a:lnSpc>
            </a:pPr>
            <a:r>
              <a:rPr lang="en" altLang="zh-CN" dirty="0"/>
              <a:t>Dream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 err="1"/>
              <a:t>DuReader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SQuAD2.0</a:t>
            </a:r>
          </a:p>
          <a:p>
            <a:pPr>
              <a:lnSpc>
                <a:spcPct val="150000"/>
              </a:lnSpc>
            </a:pPr>
            <a:r>
              <a:rPr lang="en-US" altLang="zh-CN" dirty="0" err="1"/>
              <a:t>NaturalQuestions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…</a:t>
            </a:r>
            <a:endParaRPr lang="zh-CN" altLang="en-US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7A250511-5698-9F48-9897-6E85FB9ABC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1401" y="6375169"/>
            <a:ext cx="1909041" cy="482831"/>
          </a:xfrm>
          <a:prstGeom prst="rect">
            <a:avLst/>
          </a:prstGeom>
        </p:spPr>
      </p:pic>
      <p:pic>
        <p:nvPicPr>
          <p:cNvPr id="18" name="音频 17">
            <a:hlinkClick r:id="" action="ppaction://media"/>
            <a:extLst>
              <a:ext uri="{FF2B5EF4-FFF2-40B4-BE49-F238E27FC236}">
                <a16:creationId xmlns:a16="http://schemas.microsoft.com/office/drawing/2014/main" id="{BBF498C7-09D5-8645-A5B7-6A862B7F0A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15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147"/>
    </mc:Choice>
    <mc:Fallback>
      <p:transition spd="slow" advTm="171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6DD79A2-CE24-6646-8818-1D71560F6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190" y="1061985"/>
            <a:ext cx="11567450" cy="386635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3D71AA9-C481-6647-8383-9EBB46D6B760}"/>
              </a:ext>
            </a:extLst>
          </p:cNvPr>
          <p:cNvSpPr txBox="1"/>
          <p:nvPr/>
        </p:nvSpPr>
        <p:spPr>
          <a:xfrm>
            <a:off x="118753" y="95002"/>
            <a:ext cx="9512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/>
              <a:t>Characteristics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of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current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MRC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dataset</a:t>
            </a:r>
            <a:r>
              <a:rPr kumimoji="1" lang="zh-CN" altLang="en-US" sz="2800" b="1" dirty="0"/>
              <a:t>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8D6C58C-F8C2-5040-9D20-0B92B3E7EDC4}"/>
              </a:ext>
            </a:extLst>
          </p:cNvPr>
          <p:cNvSpPr txBox="1"/>
          <p:nvPr/>
        </p:nvSpPr>
        <p:spPr>
          <a:xfrm>
            <a:off x="4000500" y="5372100"/>
            <a:ext cx="31146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OQA:	span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extraction</a:t>
            </a:r>
          </a:p>
          <a:p>
            <a:r>
              <a:rPr kumimoji="1" lang="en-US" altLang="zh-CN" sz="2000" dirty="0"/>
              <a:t>MC: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	multiple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choice</a:t>
            </a:r>
          </a:p>
          <a:p>
            <a:r>
              <a:rPr kumimoji="1" lang="en-US" altLang="zh-CN" sz="2000" dirty="0"/>
              <a:t>F:	Factoid</a:t>
            </a:r>
          </a:p>
          <a:p>
            <a:r>
              <a:rPr kumimoji="1" lang="en-US" altLang="zh-CN" sz="2000" dirty="0"/>
              <a:t>NF: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	Non-factoid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157243D-D54F-5D4D-A50D-34DE9E692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1401" y="6375169"/>
            <a:ext cx="1909041" cy="482831"/>
          </a:xfrm>
          <a:prstGeom prst="rect">
            <a:avLst/>
          </a:prstGeom>
        </p:spPr>
      </p:pic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226FD380-1F49-F147-9CBF-25247CCE76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303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34"/>
    </mc:Choice>
    <mc:Fallback>
      <p:transition spd="slow" advTm="42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67F946E-1C82-2D4B-81E5-F882F7B2ADD8}"/>
              </a:ext>
            </a:extLst>
          </p:cNvPr>
          <p:cNvSpPr/>
          <p:nvPr/>
        </p:nvSpPr>
        <p:spPr>
          <a:xfrm>
            <a:off x="1290638" y="1824336"/>
            <a:ext cx="98107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The MRC context in most previous datasets are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limit to the relatively long document or paragraph,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which contains much irrelevant information to the question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" altLang="zh-CN" sz="2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Most previous MRC datasets are focus on factoid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questions such as who, when, where,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" altLang="zh-CN" sz="2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E62F80B-674F-B74B-BD3F-025182309CCD}"/>
              </a:ext>
            </a:extLst>
          </p:cNvPr>
          <p:cNvSpPr txBox="1"/>
          <p:nvPr/>
        </p:nvSpPr>
        <p:spPr>
          <a:xfrm>
            <a:off x="118753" y="95002"/>
            <a:ext cx="9512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/>
              <a:t>Limitations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of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previous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MRC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dataset:</a:t>
            </a:r>
            <a:endParaRPr kumimoji="1" lang="zh-CN" altLang="en-US" sz="28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EF2FA0A-B0BE-6C48-ACB9-C70E187A16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1401" y="6375169"/>
            <a:ext cx="1909041" cy="482831"/>
          </a:xfrm>
          <a:prstGeom prst="rect">
            <a:avLst/>
          </a:prstGeom>
        </p:spPr>
      </p:pic>
      <p:pic>
        <p:nvPicPr>
          <p:cNvPr id="7" name="音频 6">
            <a:hlinkClick r:id="" action="ppaction://media"/>
            <a:extLst>
              <a:ext uri="{FF2B5EF4-FFF2-40B4-BE49-F238E27FC236}">
                <a16:creationId xmlns:a16="http://schemas.microsoft.com/office/drawing/2014/main" id="{F0102601-58D1-FE4C-89E4-DC4F4EEAF8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784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024"/>
    </mc:Choice>
    <mc:Fallback>
      <p:transition spd="slow" advTm="260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616D2EA-B4E3-7343-A184-54F0E773798D}"/>
              </a:ext>
            </a:extLst>
          </p:cNvPr>
          <p:cNvSpPr txBox="1"/>
          <p:nvPr/>
        </p:nvSpPr>
        <p:spPr>
          <a:xfrm>
            <a:off x="18737" y="95002"/>
            <a:ext cx="12611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2800" dirty="0">
                <a:latin typeface="Helvetica" pitchFamily="2" charset="0"/>
              </a:rPr>
              <a:t>ReCO: A Large Scale Chinese</a:t>
            </a:r>
            <a:r>
              <a:rPr lang="zh-CN" altLang="en-US" sz="2800" dirty="0">
                <a:latin typeface="Helvetica" pitchFamily="2" charset="0"/>
              </a:rPr>
              <a:t> </a:t>
            </a:r>
            <a:r>
              <a:rPr lang="en" altLang="zh-CN" sz="2800" dirty="0">
                <a:latin typeface="Helvetica" pitchFamily="2" charset="0"/>
              </a:rPr>
              <a:t>Reading Comprehension Dataset on Opinion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7B06738-D712-A74F-BDEE-440D26F929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1401" y="6375169"/>
            <a:ext cx="1909041" cy="48283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8FE50F2-B405-624C-AF8B-1E0F4F9F8C55}"/>
              </a:ext>
            </a:extLst>
          </p:cNvPr>
          <p:cNvSpPr txBox="1"/>
          <p:nvPr/>
        </p:nvSpPr>
        <p:spPr>
          <a:xfrm>
            <a:off x="214312" y="566438"/>
            <a:ext cx="10687050" cy="1563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3860"/>
              </a:lnSpc>
              <a:buFont typeface="Wingdings" pitchFamily="2" charset="2"/>
              <a:buChar char="Ø"/>
            </a:pPr>
            <a:r>
              <a:rPr kumimoji="1" lang="en-US" altLang="zh-CN" sz="2800" dirty="0"/>
              <a:t>Opinion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based	(factoid/non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factoid)</a:t>
            </a:r>
          </a:p>
          <a:p>
            <a:pPr marL="457200" indent="-457200">
              <a:lnSpc>
                <a:spcPts val="3860"/>
              </a:lnSpc>
              <a:buFont typeface="Wingdings" pitchFamily="2" charset="2"/>
              <a:buChar char="Ø"/>
            </a:pPr>
            <a:r>
              <a:rPr kumimoji="1" lang="en-US" altLang="zh-CN" sz="2800" dirty="0"/>
              <a:t>Large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scale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(300k)</a:t>
            </a:r>
          </a:p>
          <a:p>
            <a:pPr marL="457200" indent="-457200">
              <a:lnSpc>
                <a:spcPts val="3860"/>
              </a:lnSpc>
              <a:buFont typeface="Wingdings" pitchFamily="2" charset="2"/>
              <a:buChar char="Ø"/>
            </a:pPr>
            <a:r>
              <a:rPr kumimoji="1" lang="en-US" altLang="zh-CN" sz="2800" dirty="0" err="1"/>
              <a:t>Document+Evidence</a:t>
            </a:r>
            <a:endParaRPr kumimoji="1" lang="zh-CN" altLang="en-US" sz="28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8B5A8E7-CDD2-6F44-970F-04A9F73DED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8451" y="1172330"/>
            <a:ext cx="5822950" cy="5685670"/>
          </a:xfrm>
          <a:prstGeom prst="rect">
            <a:avLst/>
          </a:prstGeom>
        </p:spPr>
      </p:pic>
      <p:pic>
        <p:nvPicPr>
          <p:cNvPr id="7" name="音频 6">
            <a:hlinkClick r:id="" action="ppaction://media"/>
            <a:extLst>
              <a:ext uri="{FF2B5EF4-FFF2-40B4-BE49-F238E27FC236}">
                <a16:creationId xmlns:a16="http://schemas.microsoft.com/office/drawing/2014/main" id="{65B5D99C-5631-2146-B96E-3AD22B4675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60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955"/>
    </mc:Choice>
    <mc:Fallback>
      <p:transition spd="slow" advTm="299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>
            <a:extLst>
              <a:ext uri="{FF2B5EF4-FFF2-40B4-BE49-F238E27FC236}">
                <a16:creationId xmlns:a16="http://schemas.microsoft.com/office/drawing/2014/main" id="{7C506BC3-1C8D-1A4B-9C07-8B67204BCA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1760" y="95002"/>
            <a:ext cx="4747652" cy="1230395"/>
          </a:xfrm>
          <a:prstGeom prst="rect">
            <a:avLst/>
          </a:prstGeom>
          <a:ln w="15875">
            <a:noFill/>
            <a:prstDash val="sysDash"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3C531D8-FD17-0842-927F-03AEACE33507}"/>
              </a:ext>
            </a:extLst>
          </p:cNvPr>
          <p:cNvSpPr txBox="1"/>
          <p:nvPr/>
        </p:nvSpPr>
        <p:spPr>
          <a:xfrm>
            <a:off x="0" y="100013"/>
            <a:ext cx="787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4649115-2078-7643-988E-6B87944E8AA8}"/>
              </a:ext>
            </a:extLst>
          </p:cNvPr>
          <p:cNvSpPr txBox="1"/>
          <p:nvPr/>
        </p:nvSpPr>
        <p:spPr>
          <a:xfrm>
            <a:off x="0" y="23069"/>
            <a:ext cx="9512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/>
              <a:t>Data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Collection</a:t>
            </a:r>
            <a:endParaRPr kumimoji="1" lang="zh-CN" altLang="en-US" sz="2800" b="1" dirty="0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7F0F403D-3405-B54C-AC9C-449182A672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984" y="1248911"/>
            <a:ext cx="5384800" cy="5194300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28010B39-4D32-0B47-822D-C1E605F677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7213" y="1807711"/>
            <a:ext cx="4292600" cy="4635500"/>
          </a:xfrm>
          <a:prstGeom prst="rect">
            <a:avLst/>
          </a:prstGeom>
        </p:spPr>
      </p:pic>
      <p:cxnSp>
        <p:nvCxnSpPr>
          <p:cNvPr id="47" name="肘形连接符 46">
            <a:extLst>
              <a:ext uri="{FF2B5EF4-FFF2-40B4-BE49-F238E27FC236}">
                <a16:creationId xmlns:a16="http://schemas.microsoft.com/office/drawing/2014/main" id="{6BA2F5CA-EBE4-D844-BC3A-7417473F677A}"/>
              </a:ext>
            </a:extLst>
          </p:cNvPr>
          <p:cNvCxnSpPr>
            <a:cxnSpLocks/>
          </p:cNvCxnSpPr>
          <p:nvPr/>
        </p:nvCxnSpPr>
        <p:spPr>
          <a:xfrm flipV="1">
            <a:off x="4200525" y="1807711"/>
            <a:ext cx="4672013" cy="4635501"/>
          </a:xfrm>
          <a:prstGeom prst="bentConnector3">
            <a:avLst>
              <a:gd name="adj1" fmla="val 50000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CC6C7521-46F7-B145-ADC9-3959AB5596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422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01"/>
    </mc:Choice>
    <mc:Fallback>
      <p:transition spd="slow" advTm="85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C0C9FA1-0594-6D45-B7AE-E9380E28FB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35644"/>
            <a:ext cx="12192000" cy="518671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A982382-396D-5645-A5A1-CD75E125D4CF}"/>
              </a:ext>
            </a:extLst>
          </p:cNvPr>
          <p:cNvSpPr txBox="1"/>
          <p:nvPr/>
        </p:nvSpPr>
        <p:spPr>
          <a:xfrm>
            <a:off x="118753" y="95002"/>
            <a:ext cx="9512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/>
              <a:t>Characteristics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of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ReCO</a:t>
            </a:r>
            <a:endParaRPr kumimoji="1" lang="zh-CN" altLang="en-US" sz="2800" b="1" dirty="0"/>
          </a:p>
        </p:txBody>
      </p:sp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2D65B9C8-AB27-6F44-9D15-81C9E7D717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17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88"/>
    </mc:Choice>
    <mc:Fallback>
      <p:transition spd="slow" advTm="8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A982382-396D-5645-A5A1-CD75E125D4CF}"/>
              </a:ext>
            </a:extLst>
          </p:cNvPr>
          <p:cNvSpPr txBox="1"/>
          <p:nvPr/>
        </p:nvSpPr>
        <p:spPr>
          <a:xfrm>
            <a:off x="118753" y="95002"/>
            <a:ext cx="9512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/>
              <a:t>Model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performance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on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ReCO</a:t>
            </a:r>
            <a:endParaRPr kumimoji="1" lang="zh-CN" altLang="en-US" sz="280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7666BEC-5D41-514B-BE7D-C579504C50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0437" y="868363"/>
            <a:ext cx="6959600" cy="2921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80AB4C4-E9A0-1A48-AF67-718280AA7B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3149" y="4214813"/>
            <a:ext cx="7659213" cy="2514600"/>
          </a:xfrm>
          <a:prstGeom prst="rect">
            <a:avLst/>
          </a:prstGeom>
        </p:spPr>
      </p:pic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ABCABE7C-AFD7-5349-ADB9-1F322AF751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77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57"/>
    </mc:Choice>
    <mc:Fallback>
      <p:transition spd="slow" advTm="74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1EC0E7F-C195-D74A-BD20-A97C8CBF76D3}"/>
              </a:ext>
            </a:extLst>
          </p:cNvPr>
          <p:cNvSpPr/>
          <p:nvPr/>
        </p:nvSpPr>
        <p:spPr>
          <a:xfrm>
            <a:off x="2301430" y="2644260"/>
            <a:ext cx="7186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sz="3600" dirty="0">
                <a:hlinkClick r:id="rId5"/>
              </a:rPr>
              <a:t>https://github.com/benywon/ReCO</a:t>
            </a:r>
            <a:endParaRPr lang="zh-CN" altLang="en-US" sz="36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7C7E33F-E771-D94E-9A05-C49454762918}"/>
              </a:ext>
            </a:extLst>
          </p:cNvPr>
          <p:cNvSpPr txBox="1"/>
          <p:nvPr/>
        </p:nvSpPr>
        <p:spPr>
          <a:xfrm>
            <a:off x="628650" y="342900"/>
            <a:ext cx="7343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/>
              <a:t>Everything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could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be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found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at:</a:t>
            </a:r>
            <a:endParaRPr kumimoji="1" lang="zh-CN" altLang="en-US" sz="3600" dirty="0"/>
          </a:p>
        </p:txBody>
      </p:sp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71E86A25-6613-3145-AEF8-A587E36830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425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33"/>
    </mc:Choice>
    <mc:Fallback>
      <p:transition spd="slow" advTm="47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453</Words>
  <Application>Microsoft Macintosh PowerPoint</Application>
  <PresentationFormat>宽屏</PresentationFormat>
  <Paragraphs>70</Paragraphs>
  <Slides>9</Slides>
  <Notes>8</Notes>
  <HiddenSlides>1</HiddenSlides>
  <MMClips>9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等线</vt:lpstr>
      <vt:lpstr>等线 Light</vt:lpstr>
      <vt:lpstr>Microsoft YaHei</vt:lpstr>
      <vt:lpstr>Arial</vt:lpstr>
      <vt:lpstr>Helvetica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Microsoft Office User</cp:lastModifiedBy>
  <cp:revision>107</cp:revision>
  <dcterms:created xsi:type="dcterms:W3CDTF">2020-02-08T04:26:18Z</dcterms:created>
  <dcterms:modified xsi:type="dcterms:W3CDTF">2020-02-08T07:17:19Z</dcterms:modified>
</cp:coreProperties>
</file>